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4668"/>
  </p:normalViewPr>
  <p:slideViewPr>
    <p:cSldViewPr snapToGrid="0" snapToObjects="1">
      <p:cViewPr varScale="1">
        <p:scale>
          <a:sx n="112" d="100"/>
          <a:sy n="112" d="100"/>
        </p:scale>
        <p:origin x="5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11/13/19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11/13/19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11/13/19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11/13/19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11/13/19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11/13/19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11/13/19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11/13/19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11/13/19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11/13/19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11/13/19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11/13/19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11/13/19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11/13/19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11/13/19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11/13/19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11/13/19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11/13/19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greatlakesreview.org/bluffton-university-nature-preserve-ohio-winter-liminal/" TargetMode="External"/><Relationship Id="rId2" Type="http://schemas.openxmlformats.org/officeDocument/2006/relationships/hyperlink" Target="https://www.weber.edu/WSUImages/weberjournal/JournalPDFs/Spring%202012%20for%20web.pdf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C0676-BE78-ED43-B1D7-58B1BB6C075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Creative Nonfiction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19A909-5901-6741-B5F7-52B08327756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An introduction</a:t>
            </a:r>
          </a:p>
        </p:txBody>
      </p:sp>
    </p:spTree>
    <p:extLst>
      <p:ext uri="{BB962C8B-B14F-4D97-AF65-F5344CB8AC3E}">
        <p14:creationId xmlns:p14="http://schemas.microsoft.com/office/powerpoint/2010/main" val="767501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B4EBE3-73C3-EC4E-87C0-F724B6D93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Initial Writing Exercise: What Do You Know?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F72E40-0052-614C-A28F-5A3A2E5536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you an expert on?  What is something you know more about than just about anyone?  Write for a paragraph.</a:t>
            </a:r>
          </a:p>
        </p:txBody>
      </p:sp>
    </p:spTree>
    <p:extLst>
      <p:ext uri="{BB962C8B-B14F-4D97-AF65-F5344CB8AC3E}">
        <p14:creationId xmlns:p14="http://schemas.microsoft.com/office/powerpoint/2010/main" val="147495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F9F31-3C65-0B4E-8F30-C6FC801BD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Creative Nonfiction (CNF)?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EC7FEB-2E0A-AF49-AD4F-7417359D92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spcBef>
                <a:spcPts val="0"/>
              </a:spcBef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Something true (but how true?  True-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ish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 Truthiness?)</a:t>
            </a:r>
          </a:p>
          <a:p>
            <a:pPr lvl="1">
              <a:spcBef>
                <a:spcPts val="0"/>
              </a:spcBef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is CNF different from journalism &amp; academic writing?</a:t>
            </a:r>
          </a:p>
          <a:p>
            <a:pPr lvl="2">
              <a:spcBef>
                <a:spcPts val="0"/>
              </a:spcBef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“true stories, well-told”: CNF uses devices from fiction and literary work</a:t>
            </a:r>
          </a:p>
          <a:p>
            <a:pPr lvl="1">
              <a:spcBef>
                <a:spcPts val="0"/>
              </a:spcBef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is CNF different from journaling, diary,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etc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  <a:p>
            <a:pPr lvl="2">
              <a:spcBef>
                <a:spcPts val="0"/>
              </a:spcBef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Audience!  (We assume there is one, for CNF.)</a:t>
            </a:r>
          </a:p>
          <a:p>
            <a:pPr lvl="1">
              <a:spcBef>
                <a:spcPts val="0"/>
              </a:spcBef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But what IS CNF?  No one knows!</a:t>
            </a:r>
          </a:p>
          <a:p>
            <a:pPr lvl="2">
              <a:spcBef>
                <a:spcPts val="0"/>
              </a:spcBef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There’s disagreement about definitions of term &amp; genre, even whether it IS a genre.</a:t>
            </a:r>
          </a:p>
          <a:p>
            <a:pPr lvl="2">
              <a:spcBef>
                <a:spcPts val="0"/>
              </a:spcBef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So: this means you can do whatever you want in it!  Right?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99603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8A6F1-E059-BC4A-AE7C-CCFB18183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write CNF?</a:t>
            </a:r>
            <a:br>
              <a:rPr lang="en-US" dirty="0"/>
            </a:br>
            <a:r>
              <a:rPr lang="en-US" dirty="0"/>
              <a:t>(assuming it exists)	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FD6BF9-882C-604D-8FCC-37294907E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You have a (true) story to tell</a:t>
            </a:r>
          </a:p>
          <a:p>
            <a:pPr lvl="1"/>
            <a:r>
              <a:rPr lang="en-US" dirty="0"/>
              <a:t>You know something other people don’t</a:t>
            </a:r>
          </a:p>
          <a:p>
            <a:pPr lvl="1"/>
            <a:r>
              <a:rPr lang="en-US" dirty="0"/>
              <a:t>To find out what you know (Michel de Montaigne)</a:t>
            </a:r>
          </a:p>
          <a:p>
            <a:pPr lvl="1"/>
            <a:r>
              <a:rPr lang="en-US" dirty="0"/>
              <a:t>For publication</a:t>
            </a:r>
          </a:p>
          <a:p>
            <a:pPr lvl="2"/>
            <a:r>
              <a:rPr lang="en-US" dirty="0"/>
              <a:t>Markets for CNF  (</a:t>
            </a:r>
            <a:r>
              <a:rPr lang="en-US" dirty="0">
                <a:hlinkClick r:id="rId2"/>
              </a:rPr>
              <a:t>Weber CW link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To promote yourself and your work (</a:t>
            </a:r>
            <a:r>
              <a:rPr lang="en-US" dirty="0">
                <a:hlinkClick r:id="rId3"/>
              </a:rPr>
              <a:t>GLR link</a:t>
            </a:r>
            <a:r>
              <a:rPr lang="en-US" dirty="0"/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30974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91A56-DBC5-FB4B-A7E1-314418046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Attributes of CNF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38E5A5-F841-5947-94DF-552DC81A18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Truth</a:t>
            </a:r>
          </a:p>
          <a:p>
            <a:pPr lvl="2"/>
            <a:r>
              <a:rPr lang="en-US" dirty="0"/>
              <a:t>“emotional truth”?  </a:t>
            </a:r>
          </a:p>
          <a:p>
            <a:pPr lvl="2"/>
            <a:r>
              <a:rPr lang="en-US" dirty="0"/>
              <a:t>Unreliability of memory</a:t>
            </a:r>
          </a:p>
          <a:p>
            <a:pPr lvl="2"/>
            <a:r>
              <a:rPr lang="en-US" dirty="0"/>
              <a:t>Altering info to make it a better story?</a:t>
            </a:r>
          </a:p>
          <a:p>
            <a:pPr lvl="1"/>
            <a:r>
              <a:rPr lang="en-US" dirty="0"/>
              <a:t>Authorial presence:</a:t>
            </a:r>
          </a:p>
          <a:p>
            <a:pPr lvl="2"/>
            <a:r>
              <a:rPr lang="en-US" dirty="0"/>
              <a:t>Voice?</a:t>
            </a:r>
          </a:p>
          <a:p>
            <a:pPr lvl="2"/>
            <a:r>
              <a:rPr lang="en-US" dirty="0"/>
              <a:t>Direct address, “I” voice?</a:t>
            </a:r>
          </a:p>
          <a:p>
            <a:pPr lvl="1"/>
            <a:r>
              <a:rPr lang="en-US" dirty="0"/>
              <a:t>Structure</a:t>
            </a:r>
          </a:p>
          <a:p>
            <a:pPr lvl="2"/>
            <a:r>
              <a:rPr lang="en-US" dirty="0"/>
              <a:t>Conventional, linear, chronological?</a:t>
            </a:r>
          </a:p>
          <a:p>
            <a:pPr lvl="2"/>
            <a:r>
              <a:rPr lang="en-US" dirty="0"/>
              <a:t>Nontraditional?  We tend to be more accepting of narrative risks in CNF.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9672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347634-99A6-114B-B55F-66FCF717A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97FD33-0A3D-C04A-AF89-9E18F5E192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Truth</a:t>
            </a:r>
          </a:p>
          <a:p>
            <a:pPr marL="0" indent="0">
              <a:buNone/>
            </a:pPr>
            <a:r>
              <a:rPr lang="en-US" sz="1000" dirty="0"/>
              <a:t>Very concerned with truth								Not so much</a:t>
            </a:r>
          </a:p>
          <a:p>
            <a:pPr marL="0" indent="0">
              <a:buNone/>
            </a:pPr>
            <a:endParaRPr lang="en-US" sz="1000" dirty="0"/>
          </a:p>
          <a:p>
            <a:pPr marL="0" indent="0" algn="ctr">
              <a:buNone/>
            </a:pPr>
            <a:r>
              <a:rPr lang="en-US" dirty="0"/>
              <a:t>Authorial Presence</a:t>
            </a:r>
          </a:p>
          <a:p>
            <a:pPr marL="0" indent="0">
              <a:buNone/>
            </a:pPr>
            <a:r>
              <a:rPr lang="en-US" sz="1000" dirty="0"/>
              <a:t>No discernible author’s voice								Very present author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Structure</a:t>
            </a:r>
          </a:p>
          <a:p>
            <a:pPr marL="0" indent="0">
              <a:buNone/>
            </a:pPr>
            <a:r>
              <a:rPr lang="en-US" sz="1000" dirty="0"/>
              <a:t>Very conventional								Big narrative leaps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D62948FB-6CDC-8D49-A842-7CB54A520AF7}"/>
              </a:ext>
            </a:extLst>
          </p:cNvPr>
          <p:cNvCxnSpPr/>
          <p:nvPr/>
        </p:nvCxnSpPr>
        <p:spPr>
          <a:xfrm>
            <a:off x="1223010" y="3074670"/>
            <a:ext cx="834390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D46E184-2123-954A-B775-982CF0726828}"/>
              </a:ext>
            </a:extLst>
          </p:cNvPr>
          <p:cNvCxnSpPr>
            <a:cxnSpLocks/>
          </p:cNvCxnSpPr>
          <p:nvPr/>
        </p:nvCxnSpPr>
        <p:spPr>
          <a:xfrm flipH="1">
            <a:off x="1223010" y="4136531"/>
            <a:ext cx="834390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3567806-F59B-684C-975B-EAB826F89ED6}"/>
              </a:ext>
            </a:extLst>
          </p:cNvPr>
          <p:cNvCxnSpPr>
            <a:cxnSpLocks/>
          </p:cNvCxnSpPr>
          <p:nvPr/>
        </p:nvCxnSpPr>
        <p:spPr>
          <a:xfrm>
            <a:off x="1223010" y="5326380"/>
            <a:ext cx="834390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32692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35FEE-E33C-AD42-9CF4-1EB70ED1F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Kinds of CNF: Essay v. Memoir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1BC773-C388-FF42-98FF-E02D756E68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1"/>
            <a:r>
              <a:rPr lang="en-US" dirty="0"/>
              <a:t>Essay:</a:t>
            </a:r>
          </a:p>
          <a:p>
            <a:pPr lvl="2"/>
            <a:r>
              <a:rPr lang="en-US" dirty="0"/>
              <a:t>Often uses little to no authorial presence</a:t>
            </a:r>
          </a:p>
          <a:p>
            <a:pPr lvl="2"/>
            <a:r>
              <a:rPr lang="en-US" dirty="0"/>
              <a:t>Likely to use nontraditional or associative structure, juxtaposing unexpected observations</a:t>
            </a:r>
          </a:p>
          <a:p>
            <a:pPr lvl="2"/>
            <a:r>
              <a:rPr lang="en-US" dirty="0"/>
              <a:t>Audience/purpose: to inform with a larger understanding</a:t>
            </a:r>
          </a:p>
          <a:p>
            <a:pPr lvl="1"/>
            <a:r>
              <a:rPr lang="en-US" dirty="0"/>
              <a:t>Memoir:</a:t>
            </a:r>
          </a:p>
          <a:p>
            <a:pPr lvl="2"/>
            <a:r>
              <a:rPr lang="en-US" dirty="0"/>
              <a:t>Personal element: it happened to you</a:t>
            </a:r>
          </a:p>
          <a:p>
            <a:pPr lvl="2"/>
            <a:r>
              <a:rPr lang="en-US" dirty="0"/>
              <a:t>Clear authorial presence</a:t>
            </a:r>
          </a:p>
          <a:p>
            <a:pPr lvl="2"/>
            <a:r>
              <a:rPr lang="en-US" dirty="0"/>
              <a:t>A defining moment, something that made you who you are today; what is the most important thing you want us to know about your life?</a:t>
            </a:r>
          </a:p>
          <a:p>
            <a:pPr lvl="2"/>
            <a:r>
              <a:rPr lang="en-US" dirty="0"/>
              <a:t>Audience/purpose: a meaningful story we can relate to; character change element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62224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36612-90E9-5A4A-97B1-CAC72DF0C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Memoir writing exercise: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77426-7FEF-3A42-B1D6-4599F7EE44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Tell us the most important thing we need to know about you—in a paragraph.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08683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C1833-61E3-1944-BB4C-5B8E57B80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Creative Writing/Fiction Devices for CNF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DE3C48-DCF9-9944-8A6D-E28BE36464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Tension</a:t>
            </a:r>
          </a:p>
          <a:p>
            <a:pPr lvl="2"/>
            <a:r>
              <a:rPr lang="en-US" dirty="0"/>
              <a:t>Without a fiction story’s traditional shape of conflict and plot, what drives CNF?</a:t>
            </a:r>
          </a:p>
          <a:p>
            <a:pPr lvl="3"/>
            <a:r>
              <a:rPr lang="en-US" dirty="0"/>
              <a:t>Other kinds of narrative tension</a:t>
            </a:r>
          </a:p>
          <a:p>
            <a:pPr lvl="3"/>
            <a:r>
              <a:rPr lang="en-US" dirty="0"/>
              <a:t>Withholding information</a:t>
            </a:r>
          </a:p>
          <a:p>
            <a:pPr lvl="1"/>
            <a:r>
              <a:rPr lang="en-US" dirty="0"/>
              <a:t>“Bait &amp; switch” as a device</a:t>
            </a:r>
          </a:p>
          <a:p>
            <a:pPr lvl="1"/>
            <a:r>
              <a:rPr lang="en-US" dirty="0"/>
              <a:t>Scene/description, “Show don’t Tell”</a:t>
            </a:r>
          </a:p>
          <a:p>
            <a:pPr lvl="2"/>
            <a:r>
              <a:rPr lang="en-US" dirty="0"/>
              <a:t>Five senses, and “concrete” imagery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224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A8F25-A257-0D40-8FD4-BA925E9E1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 More Writing exercise: 5 senses/Scene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8664A3-2FC6-6C47-AB7C-1D1B1BF625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Imagine a scene relating to either of your first two exercises.  Something you can visualize!</a:t>
            </a:r>
          </a:p>
        </p:txBody>
      </p:sp>
    </p:spTree>
    <p:extLst>
      <p:ext uri="{BB962C8B-B14F-4D97-AF65-F5344CB8AC3E}">
        <p14:creationId xmlns:p14="http://schemas.microsoft.com/office/powerpoint/2010/main" val="7432778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A8F25-A257-0D40-8FD4-BA925E9E1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 More Writing exercise: 5 senses/Scene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8664A3-2FC6-6C47-AB7C-1D1B1BF625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Imagine a scene relating to either of your first two exercises.  Something you can visualize!</a:t>
            </a:r>
          </a:p>
          <a:p>
            <a:pPr marL="0" indent="0">
              <a:buNone/>
            </a:pPr>
            <a:r>
              <a:rPr lang="en-US" dirty="0"/>
              <a:t>Now: describe that scene, using imagery from all five senses.  Don’t worry about telling us information, or explaining!  Just describe this scene, for a paragraph or two.</a:t>
            </a:r>
          </a:p>
        </p:txBody>
      </p:sp>
    </p:spTree>
    <p:extLst>
      <p:ext uri="{BB962C8B-B14F-4D97-AF65-F5344CB8AC3E}">
        <p14:creationId xmlns:p14="http://schemas.microsoft.com/office/powerpoint/2010/main" val="765006726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43</TotalTime>
  <Words>557</Words>
  <Application>Microsoft Macintosh PowerPoint</Application>
  <PresentationFormat>Widescreen</PresentationFormat>
  <Paragraphs>67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Trebuchet MS</vt:lpstr>
      <vt:lpstr>Berlin</vt:lpstr>
      <vt:lpstr>Creative Nonfiction</vt:lpstr>
      <vt:lpstr>Initial Writing Exercise: What Do You Know?</vt:lpstr>
      <vt:lpstr>What IS Creative Nonfiction (CNF)?</vt:lpstr>
      <vt:lpstr>Why write CNF? (assuming it exists)  </vt:lpstr>
      <vt:lpstr>Attributes of CNF</vt:lpstr>
      <vt:lpstr>PowerPoint Presentation</vt:lpstr>
      <vt:lpstr>Two Kinds of CNF: Essay v. Memoir</vt:lpstr>
      <vt:lpstr>Memoir writing exercise:</vt:lpstr>
      <vt:lpstr>Creative Writing/Fiction Devices for CNF</vt:lpstr>
      <vt:lpstr>One More Writing exercise: 5 senses/Scene</vt:lpstr>
      <vt:lpstr>One More Writing exercise: 5 senses/Scene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Creative Nonfiction</dc:title>
  <dc:creator>David Essinger</dc:creator>
  <cp:lastModifiedBy>David Essinger</cp:lastModifiedBy>
  <cp:revision>4</cp:revision>
  <dcterms:created xsi:type="dcterms:W3CDTF">2019-11-13T18:57:24Z</dcterms:created>
  <dcterms:modified xsi:type="dcterms:W3CDTF">2019-11-13T19:40:28Z</dcterms:modified>
</cp:coreProperties>
</file>